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a3c898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a3c89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Capstone aims:</a:t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D464D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CNN with better performance</a:t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D464D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Devise a way to increase the difficulty of the training set</a:t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D464D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there is time, lightweight NN (trade off between accuracy and computational complexity)</a:t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Problems:</a:t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D464D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Pornography (affecting almost exclusively females while other videos have a more balanced target, there is also a difference in split by nationality and profession when comparing pornography and other videos)</a:t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D464D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Destabilization of politics (loss of trust in the objectivity of videos due to growing awareness of deepfakes)</a:t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D464D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Cybersecurity threats (synthetic photos of non-existent people were used on fake social media profiles, in an attempt to deceive other users and extract information)</a:t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Relevance:</a:t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D464D"/>
              </a:buClr>
              <a:buSzPts val="1400"/>
              <a:buFont typeface="Times New Roman"/>
              <a:buChar char="●"/>
            </a:pP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Protection from harmful applications because deepfake </a:t>
            </a: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technology</a:t>
            </a:r>
            <a:r>
              <a:rPr lang="en">
                <a:solidFill>
                  <a:srgbClr val="3D46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constantly developed and improved</a:t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D464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6ba08080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6ba08080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&gt; 1.8 million images from 1000 extractions from 977 Youtube videos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Random compression and dimensions of images to simulate a more </a:t>
            </a:r>
            <a:r>
              <a:rPr lang="en"/>
              <a:t>realistic</a:t>
            </a:r>
            <a:r>
              <a:rPr lang="en"/>
              <a:t> scenario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4 methods: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(identity manipulation)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DeepFakes (face replacement based on deep learning)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FaceSwap (face replacement  from a source video to a target video)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(facial expression manipulation)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3. F</a:t>
            </a:r>
            <a:r>
              <a:rPr lang="en"/>
              <a:t>ace2Face (transfering the expressions of a source video to a target video while maintaining the identity of the target person)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NeuralTextures(only modify the facial expressions corresponding to the mouth region)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NN. Layers extract representations out of the data fed into them. Revolves around layers, input data and respective targets, a loss function and optimiser.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Feature engineering bypassed in 2012, with the breakthrough in the ImageNet competition.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Engineering Science.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Gradient-based optimisation, stochastic gradient descent. Chaining derivatives: the backpropagation algorithm.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CNN: stack of Conv2D and MaxPooling 2D Layers.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fundamental difference between a densely connected layer and a convolution layer is this: Dense layers learn global patterns in their input feature space (for exam-ple, for a MNIST digit, patterns involving all pixels), whereas convolution layers learn local patterns (see figure 5.1). 99.3% accuracy.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Translation invariant. </a:t>
            </a:r>
            <a:r>
              <a:rPr lang="en"/>
              <a:t>Independent</a:t>
            </a:r>
            <a:r>
              <a:rPr lang="en"/>
              <a:t> of location on image, something can be remembered. Not the case for densely connected layers. Spatial hierarchies. </a:t>
            </a:r>
            <a:r>
              <a:rPr lang="en">
                <a:solidFill>
                  <a:schemeClr val="dk2"/>
                </a:solidFill>
              </a:rPr>
              <a:t>					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/>
              <a:t>The depth of the feature maps progressively increases in the network (from 32 to 128), whereas the size of the feature maps decreases (from 148 × 148 to 7 × 7). This is a pattern you’ll see in almost all convnets.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f430f73ac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f430f73ac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33333"/>
                </a:solidFill>
              </a:rPr>
              <a:t>Original, IDG(rescale</a:t>
            </a:r>
            <a:r>
              <a:rPr lang="en" sz="1050">
                <a:solidFill>
                  <a:srgbClr val="666666"/>
                </a:solidFill>
              </a:rPr>
              <a:t>=1.0/255.0</a:t>
            </a:r>
            <a:r>
              <a:rPr lang="en" sz="1050">
                <a:solidFill>
                  <a:srgbClr val="333333"/>
                </a:solidFill>
              </a:rPr>
              <a:t>), IDG(samplewise_center</a:t>
            </a:r>
            <a:r>
              <a:rPr lang="en" sz="1050">
                <a:solidFill>
                  <a:srgbClr val="666666"/>
                </a:solidFill>
              </a:rPr>
              <a:t>=</a:t>
            </a:r>
            <a:r>
              <a:rPr b="1" lang="en" sz="1050">
                <a:solidFill>
                  <a:srgbClr val="008000"/>
                </a:solidFill>
              </a:rPr>
              <a:t>True</a:t>
            </a:r>
            <a:r>
              <a:rPr lang="en" sz="1050">
                <a:solidFill>
                  <a:srgbClr val="333333"/>
                </a:solidFill>
              </a:rPr>
              <a:t>),</a:t>
            </a:r>
            <a:endParaRPr sz="105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33333"/>
                </a:solidFill>
              </a:rPr>
              <a:t>IDG(samplewise_center</a:t>
            </a:r>
            <a:r>
              <a:rPr lang="en" sz="1050">
                <a:solidFill>
                  <a:srgbClr val="666666"/>
                </a:solidFill>
              </a:rPr>
              <a:t>=</a:t>
            </a:r>
            <a:r>
              <a:rPr b="1" lang="en" sz="1050">
                <a:solidFill>
                  <a:srgbClr val="008000"/>
                </a:solidFill>
              </a:rPr>
              <a:t>True</a:t>
            </a:r>
            <a:r>
              <a:rPr lang="en" sz="1050">
                <a:solidFill>
                  <a:srgbClr val="333333"/>
                </a:solidFill>
              </a:rPr>
              <a:t>, samplewise_std_normalization</a:t>
            </a:r>
            <a:r>
              <a:rPr lang="en" sz="1050">
                <a:solidFill>
                  <a:srgbClr val="666666"/>
                </a:solidFill>
              </a:rPr>
              <a:t>=</a:t>
            </a:r>
            <a:r>
              <a:rPr b="1" lang="en" sz="1050">
                <a:solidFill>
                  <a:srgbClr val="008000"/>
                </a:solidFill>
              </a:rPr>
              <a:t>True</a:t>
            </a:r>
            <a:r>
              <a:rPr lang="en" sz="1050">
                <a:solidFill>
                  <a:srgbClr val="333333"/>
                </a:solidFill>
              </a:rPr>
              <a:t>)</a:t>
            </a:r>
            <a:endParaRPr sz="105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33333"/>
                </a:solidFill>
              </a:rPr>
              <a:t>horizontal_flip</a:t>
            </a:r>
            <a:r>
              <a:rPr lang="en" sz="1050">
                <a:solidFill>
                  <a:srgbClr val="666666"/>
                </a:solidFill>
              </a:rPr>
              <a:t>=</a:t>
            </a:r>
            <a:r>
              <a:rPr b="1" lang="en" sz="1050">
                <a:solidFill>
                  <a:srgbClr val="008000"/>
                </a:solidFill>
              </a:rPr>
              <a:t>True</a:t>
            </a:r>
            <a:r>
              <a:rPr lang="en" sz="1050">
                <a:solidFill>
                  <a:srgbClr val="333333"/>
                </a:solidFill>
              </a:rPr>
              <a:t>, vertical_flip</a:t>
            </a:r>
            <a:r>
              <a:rPr lang="en" sz="1050">
                <a:solidFill>
                  <a:srgbClr val="666666"/>
                </a:solidFill>
              </a:rPr>
              <a:t>=</a:t>
            </a:r>
            <a:r>
              <a:rPr b="1" lang="en" sz="1050">
                <a:solidFill>
                  <a:srgbClr val="008000"/>
                </a:solidFill>
              </a:rPr>
              <a:t>True</a:t>
            </a:r>
            <a:r>
              <a:rPr lang="en" sz="1050">
                <a:solidFill>
                  <a:srgbClr val="333333"/>
                </a:solidFill>
              </a:rPr>
              <a:t>,</a:t>
            </a:r>
            <a:endParaRPr sz="105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33333"/>
                </a:solidFill>
              </a:rPr>
              <a:t>rotation_range</a:t>
            </a:r>
            <a:r>
              <a:rPr lang="en" sz="1050">
                <a:solidFill>
                  <a:srgbClr val="666666"/>
                </a:solidFill>
              </a:rPr>
              <a:t>=90</a:t>
            </a:r>
            <a:r>
              <a:rPr lang="en" sz="1050">
                <a:solidFill>
                  <a:srgbClr val="333333"/>
                </a:solidFill>
              </a:rPr>
              <a:t>, brightness_range</a:t>
            </a:r>
            <a:r>
              <a:rPr lang="en" sz="1050">
                <a:solidFill>
                  <a:srgbClr val="666666"/>
                </a:solidFill>
              </a:rPr>
              <a:t>=</a:t>
            </a:r>
            <a:r>
              <a:rPr lang="en" sz="1050">
                <a:solidFill>
                  <a:srgbClr val="333333"/>
                </a:solidFill>
              </a:rPr>
              <a:t>[</a:t>
            </a:r>
            <a:r>
              <a:rPr lang="en" sz="1050">
                <a:solidFill>
                  <a:srgbClr val="666666"/>
                </a:solidFill>
              </a:rPr>
              <a:t>0.2</a:t>
            </a:r>
            <a:r>
              <a:rPr lang="en" sz="1050">
                <a:solidFill>
                  <a:srgbClr val="333333"/>
                </a:solidFill>
              </a:rPr>
              <a:t>,</a:t>
            </a:r>
            <a:r>
              <a:rPr lang="en" sz="1050">
                <a:solidFill>
                  <a:srgbClr val="666666"/>
                </a:solidFill>
              </a:rPr>
              <a:t>1.0</a:t>
            </a:r>
            <a:r>
              <a:rPr lang="en" sz="1050">
                <a:solidFill>
                  <a:srgbClr val="333333"/>
                </a:solidFill>
              </a:rPr>
              <a:t>], zoom_range</a:t>
            </a:r>
            <a:r>
              <a:rPr lang="en" sz="1050">
                <a:solidFill>
                  <a:srgbClr val="666666"/>
                </a:solidFill>
              </a:rPr>
              <a:t>=</a:t>
            </a:r>
            <a:r>
              <a:rPr lang="en" sz="1050">
                <a:solidFill>
                  <a:srgbClr val="333333"/>
                </a:solidFill>
              </a:rPr>
              <a:t>[</a:t>
            </a:r>
            <a:r>
              <a:rPr lang="en" sz="1050">
                <a:solidFill>
                  <a:srgbClr val="666666"/>
                </a:solidFill>
              </a:rPr>
              <a:t>0.6</a:t>
            </a:r>
            <a:r>
              <a:rPr lang="en" sz="1050">
                <a:solidFill>
                  <a:srgbClr val="333333"/>
                </a:solidFill>
              </a:rPr>
              <a:t>,</a:t>
            </a:r>
            <a:r>
              <a:rPr lang="en" sz="1050">
                <a:solidFill>
                  <a:srgbClr val="666666"/>
                </a:solidFill>
              </a:rPr>
              <a:t>1.0</a:t>
            </a:r>
            <a:r>
              <a:rPr lang="en" sz="1050">
                <a:solidFill>
                  <a:srgbClr val="333333"/>
                </a:solidFill>
              </a:rPr>
              <a:t>])</a:t>
            </a:r>
            <a:endParaRPr sz="105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Paper examines the realism of state-of-the-art image manipulations. Propose an automated benchmark for facial manipulation detection. The dataset is an order of magnitude larger than comparable, publicly available, forgery datasets. The use of additional domain-specific knowledge improves forgery detection to unprecedented accuracy, even in the presence of a strong compression. Deepfakes are created using Deep Learning (Generative Adversarial Nets). The paper can automatically and reliably detect such manipulations, and outperforms humans by a significant margin. Most techniques suffer from low image resolutions. Recently, this has been improved by using progressive growing of GANs, producing high-quality synthesis of faces. 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Multimedia forensics: this aims to ensure authenticity, origin and provenance of an image or video without the help of an embedded security scheme. Recent literature concentrates on CNN-</a:t>
            </a:r>
            <a:r>
              <a:rPr lang="en"/>
              <a:t>based</a:t>
            </a:r>
            <a:r>
              <a:rPr lang="en"/>
              <a:t> solutions, both through supervised and unsupervised learning.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architectures: Five network architectures were evaluated. XceptionNet is a traditional CNN trained on ImageNet based on separable convolutions with residual connections. Transferred to their task by replacing the final fully connected layer with two outputs.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Photos are manipulated using Face2Face, FaceSwap, DeepFakes, and NeuralTextures. two graphics based approaches (Face2Face and FaceSwap) and two learning-based approaches (DeepFakes and NeuralTextures)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Challenge: The experiments show that all detection approaches achieve a lower accuracy on the GAN-based NeuralTextures approach. NeuralTextures trains a unique model for every manipulation which results in a higher variation of possible artifacts. Training corpus size plays an important role in testMSE.  Different ways of creating deepfakes.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a3c898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a3c89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6ba08080a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6ba08080a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Report:</a:t>
            </a:r>
            <a:br>
              <a:rPr lang="en"/>
            </a:br>
            <a:r>
              <a:rPr lang="en"/>
              <a:t>Detecting Deepfakes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Kat, Greg, and Laurens • 20.03.2020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modern challenge: DeepFakes</a:t>
            </a:r>
            <a:endParaRPr/>
          </a:p>
        </p:txBody>
      </p:sp>
      <p:sp>
        <p:nvSpPr>
          <p:cNvPr id="79" name="Google Shape;79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What are DeepFakes?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Two primary types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15000 DeepFakes online (more than 100% growth from last year)</a:t>
            </a:r>
            <a:endParaRPr b="1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/>
              <a:t>Threatened areas: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DeepFake pornography (96%)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Politics and Cybersecurity</a:t>
            </a:r>
            <a:endParaRPr b="1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240030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2400300" y="1383225"/>
            <a:ext cx="3071400" cy="32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Aims for the Capstone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Develop a CNN with better performance on recognition accuracy building FaceForensics++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 </a:t>
            </a:r>
            <a:endParaRPr sz="1600"/>
          </a:p>
        </p:txBody>
      </p:sp>
      <p:sp>
        <p:nvSpPr>
          <p:cNvPr id="86" name="Google Shape;86;p15"/>
          <p:cNvSpPr txBox="1"/>
          <p:nvPr>
            <p:ph idx="2" type="body"/>
          </p:nvPr>
        </p:nvSpPr>
        <p:spPr>
          <a:xfrm>
            <a:off x="5650575" y="1383250"/>
            <a:ext cx="3071400" cy="32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Relevance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Emerging  problems: deepfake pornography, destabilization of politics, enhancement of traditional cyber threats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Protect individuals and organizations from  harmful applications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2457500" y="575950"/>
            <a:ext cx="6264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- Extracting the data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2467375" y="1328000"/>
            <a:ext cx="6264300" cy="36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Benchmark dataset proposed in </a:t>
            </a:r>
            <a:r>
              <a:rPr lang="en"/>
              <a:t>FaceForensics++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&gt; </a:t>
            </a:r>
            <a:r>
              <a:rPr lang="en"/>
              <a:t>1.8 million manipulated images from 1000 original extracted sequences (from 977 YouTube videos)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Frontal face imagery, without occlusions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 compression and random dimensions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Manipulated by 4 </a:t>
            </a:r>
            <a:r>
              <a:rPr lang="en"/>
              <a:t>state of the art </a:t>
            </a:r>
            <a:r>
              <a:rPr lang="en"/>
              <a:t>methods (including facial expression and identity manipulation):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200">
                <a:solidFill>
                  <a:srgbClr val="24292E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Deepfakes</a:t>
            </a:r>
            <a:endParaRPr sz="1200">
              <a:solidFill>
                <a:srgbClr val="24292E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200">
                <a:solidFill>
                  <a:srgbClr val="24292E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Face2Face</a:t>
            </a:r>
            <a:endParaRPr sz="1200">
              <a:solidFill>
                <a:srgbClr val="24292E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200">
                <a:solidFill>
                  <a:srgbClr val="24292E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FaceSwap</a:t>
            </a:r>
            <a:endParaRPr sz="1200">
              <a:solidFill>
                <a:srgbClr val="24292E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200">
                <a:solidFill>
                  <a:srgbClr val="24292E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NeuralTextures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- Loading and </a:t>
            </a:r>
            <a:r>
              <a:rPr lang="en"/>
              <a:t>preprocessing</a:t>
            </a:r>
            <a:r>
              <a:rPr lang="en"/>
              <a:t> the data</a:t>
            </a:r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2487475" y="1602900"/>
            <a:ext cx="29841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Loading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Script</a:t>
            </a:r>
            <a:r>
              <a:rPr lang="en" sz="1600"/>
              <a:t> to load the data into numpy arrays from Google drive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Next steps: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Extract frames in GCP and move to Google drive (due to large size of uncompressed videos)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99" name="Google Shape;99;p17"/>
          <p:cNvSpPr txBox="1"/>
          <p:nvPr>
            <p:ph idx="2" type="body"/>
          </p:nvPr>
        </p:nvSpPr>
        <p:spPr>
          <a:xfrm>
            <a:off x="5471575" y="1602675"/>
            <a:ext cx="32502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b="1" lang="en" sz="2100">
                <a:solidFill>
                  <a:schemeClr val="dk1"/>
                </a:solidFill>
              </a:rPr>
              <a:t>Preprocessing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Resizing to the same size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Centering and normalisation with ImagedataGenerator class in Keras: </a:t>
            </a:r>
            <a:r>
              <a:rPr lang="en" sz="105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(samplewise_center</a:t>
            </a:r>
            <a:r>
              <a:rPr lang="en" sz="105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1" lang="en" sz="1050">
                <a:solidFill>
                  <a:srgbClr val="008000"/>
                </a:solidFill>
                <a:latin typeface="Arial"/>
                <a:ea typeface="Arial"/>
                <a:cs typeface="Arial"/>
                <a:sym typeface="Arial"/>
              </a:rPr>
              <a:t>True,</a:t>
            </a:r>
            <a:r>
              <a:rPr lang="en" sz="105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                              samplewise_std_normalization</a:t>
            </a:r>
            <a:r>
              <a:rPr lang="en" sz="105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1" lang="en" sz="1050">
                <a:solidFill>
                  <a:srgbClr val="008000"/>
                </a:solidFill>
                <a:latin typeface="Arial"/>
                <a:ea typeface="Arial"/>
                <a:cs typeface="Arial"/>
                <a:sym typeface="Arial"/>
              </a:rPr>
              <a:t>True</a:t>
            </a:r>
            <a:r>
              <a:rPr lang="en" sz="105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05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Train-time and test-time augmentation tbd 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375" y="1974725"/>
            <a:ext cx="4402124" cy="2714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0875" y="191874"/>
            <a:ext cx="6258798" cy="162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2400250" y="5431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- Neural Networks</a:t>
            </a:r>
            <a:endParaRPr/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2452803" y="978700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Exploratory phase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Sequential class and CIFAR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Auxiliary functions in place - visualising training process, storing weights, automating augmentation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Feature extraction and fine-tuning attempts made 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12" name="Google Shape;112;p19"/>
          <p:cNvSpPr txBox="1"/>
          <p:nvPr>
            <p:ph idx="2" type="body"/>
          </p:nvPr>
        </p:nvSpPr>
        <p:spPr>
          <a:xfrm>
            <a:off x="5650447" y="978700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Architecture findings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VGG is outdated 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Fine-tuning of ResNet: Exploding gradients problem 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Potential solution: Train ResNet from scratch - expensive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Data augmentation is essential</a:t>
            </a:r>
            <a:endParaRPr sz="1600"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25" y="1675150"/>
            <a:ext cx="2095502" cy="179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2400"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2400262" y="135962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case: Applications on phones, FaceID security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Tensorflow Lite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Moving from the sequential class to the functional API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Experimenting with parameters and different ways of augmenting the data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Exploring integrating RNNs</a:t>
            </a:r>
            <a:endParaRPr/>
          </a:p>
          <a:p>
            <a:pPr indent="0" lvl="0" marL="45720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